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51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49.png" ContentType="image/pn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50.jpeg" ContentType="image/jpe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6858000"/>
  <p:notesSz cx="7099300" cy="102346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přesun snímku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2000" spc="-1" strike="noStrike">
                <a:latin typeface="Arial"/>
              </a:rPr>
              <a:t>Klikněte pro úpravu formátu komentářů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1400" spc="-1" strike="noStrike">
                <a:latin typeface="Times New Roman"/>
              </a:rPr>
              <a:t>&lt;záhlaví&gt;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C1B3183-4169-404C-8F31-21C22F48F6F1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09E14219-1855-4C8D-9C49-BC0ACA5193B7}" type="slidenum">
              <a:rPr b="0" lang="cs-CZ" sz="1300" spc="-1" strike="noStrike">
                <a:solidFill>
                  <a:srgbClr val="000000"/>
                </a:solidFill>
                <a:latin typeface="Arial"/>
                <a:ea typeface="+mn-ea"/>
              </a:rPr>
              <a:t>&lt;číslo&gt;</a:t>
            </a:fld>
            <a:endParaRPr b="0" lang="cs-CZ" sz="13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956520" y="4713480"/>
            <a:ext cx="5889240" cy="536580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14486864-641D-4252-A2E8-941BC409A476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699605BF-2335-4D1E-9BFC-9F445D4BE673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2684DFD8-339C-4247-A1AE-48AB8C6C24C1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40568FE4-8E1E-4F21-A189-7D297733B990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AE2A1805-B51D-42D4-956C-7037BB58C753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AF179227-417E-43B5-B3CF-25DEC2259A13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14313F93-7833-404F-880C-AD805248183F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38403831-F1EA-45BD-AD87-59CDFDFBB57F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2CF30357-E292-4386-9982-10C9186171DE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3428F0D5-8D66-44ED-A2B8-A04B32ADFBDB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AFA5C464-00A5-4F1D-9354-3BC77EC97ACF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861DDE28-A298-4661-BC1B-AFB97879EA4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4B85C38C-7F8C-40BE-94B5-702C65511661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33EDF1AC-19A1-4ED5-BA47-1442A593DB7B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806F2D8B-1231-4E2D-9521-76CA7223E995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9505AC44-DF57-4879-A680-79FAA79EC14A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3DB8F72A-940E-48CD-9446-ED0F54B7386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2DB41E68-2ECA-4DCE-AFF0-11A2010097E0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7C3CC5DD-1BB7-4D28-A9B2-70B7579FAFBA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D5C90C59-A67A-4824-83B8-F265F38AC544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C43343D3-7D9C-4CF4-880F-D6621001879F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7CA8B8A1-3B38-4CDE-9802-BA71375434F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D3D5C72A-2E3A-4A27-8529-7E3A6996EB08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53B7A890-7FBB-42D3-A9C5-629676B0C61F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0219A936-167A-4DFD-B6B2-D4BC07BB0194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14A9B67E-DCDF-4B84-9251-70F3D1AA0CC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5DE6B02C-46AB-4358-80B3-466C5C867FE4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302F2BF9-4D15-400B-B2C5-4313431AA1B1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0D9C5802-431A-429B-BA6E-FCA8A203614A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8D468BB6-FC68-481E-9C4C-A39D4B8EF4A7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484132B5-A9E2-451E-99A6-FFC3D5D2AD45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E25F8532-A757-4F86-83E9-DC2C3931530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CC7FC3E0-7A86-4E5E-BADB-86D541897D68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E7477276-4E77-42D4-8534-9C8D2992611F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7EC2C450-E947-4F02-AA19-A94D4FE59117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D0B02DC0-9B07-4959-B70F-AE2B3998D51A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E70F9FE7-3073-44F3-8AA7-EFBA10124208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5B1E1403-3925-4CBF-A5B1-D48FEA154C7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907BEEC5-39EE-4C5E-913F-4A4E74C6C50B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8287478B-B059-4D33-A861-477A96AA3990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D1D90C0B-78EE-470E-9736-0EC9579FF1D4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ldImg"/>
          </p:nvPr>
        </p:nvSpPr>
        <p:spPr>
          <a:xfrm>
            <a:off x="992160" y="768240"/>
            <a:ext cx="5113440" cy="3835440"/>
          </a:xfrm>
          <a:prstGeom prst="rect">
            <a:avLst/>
          </a:prstGeom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709560" y="4862160"/>
            <a:ext cx="5678280" cy="4603680"/>
          </a:xfrm>
          <a:prstGeom prst="rect">
            <a:avLst/>
          </a:prstGeom>
        </p:spPr>
        <p:txBody>
          <a:bodyPr lIns="93960" rIns="93960" tIns="46800" bIns="46800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4021560" y="9721080"/>
            <a:ext cx="3074400" cy="50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3960" rIns="93960" tIns="46800" bIns="46800" anchor="b">
            <a:noAutofit/>
          </a:bodyPr>
          <a:p>
            <a:pPr algn="r">
              <a:lnSpc>
                <a:spcPct val="100000"/>
              </a:lnSpc>
            </a:pPr>
            <a:fld id="{0E1FA050-88FF-4954-BE8F-3AFA57D33473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hyperlink" Target="mailto:predseda@prosilvabohemica.cz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79280" y="137520"/>
            <a:ext cx="4867200" cy="5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>
              <a:lnSpc>
                <a:spcPct val="95000"/>
              </a:lnSpc>
            </a:pPr>
            <a:r>
              <a:rPr b="1" lang="cs-CZ" sz="1800" spc="-1" strike="noStrike">
                <a:solidFill>
                  <a:srgbClr val="ffffff"/>
                </a:solidFill>
                <a:latin typeface="Arial"/>
                <a:ea typeface="DejaVu Sans"/>
              </a:rPr>
              <a:t>1. Gliederung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54C53D3-C41E-4538-A709-ED03D49AB84C}" type="slidenum">
              <a:rPr b="0" lang="cs-CZ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&lt;číslo&gt;</a:t>
            </a:fld>
            <a:endParaRPr b="0" lang="cs-CZ" sz="1200" spc="-1" strike="noStrike">
              <a:latin typeface="Arial"/>
            </a:endParaRPr>
          </a:p>
        </p:txBody>
      </p:sp>
      <p:pic>
        <p:nvPicPr>
          <p:cNvPr id="84" name="Grafik 4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52960"/>
          </a:xfrm>
          <a:prstGeom prst="rect">
            <a:avLst/>
          </a:prstGeom>
          <a:ln w="0">
            <a:noFill/>
          </a:ln>
        </p:spPr>
      </p:pic>
      <p:sp>
        <p:nvSpPr>
          <p:cNvPr id="85" name="CustomShape 3"/>
          <p:cNvSpPr/>
          <p:nvPr/>
        </p:nvSpPr>
        <p:spPr>
          <a:xfrm>
            <a:off x="395640" y="2925000"/>
            <a:ext cx="8401680" cy="1654560"/>
          </a:xfrm>
          <a:prstGeom prst="rect">
            <a:avLst/>
          </a:prstGeom>
          <a:solidFill>
            <a:schemeClr val="bg1">
              <a:alpha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80000" rIns="180000" tIns="180000" bIns="180000" anchor="ctr">
            <a:noAutofit/>
          </a:bodyPr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b="1" lang="cs-CZ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Zabývejme se </a:t>
            </a:r>
            <a:r>
              <a:rPr b="1" lang="cs-CZ" sz="4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zásadními</a:t>
            </a:r>
            <a:r>
              <a:rPr b="1" lang="cs-CZ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 problémy!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2646720" y="4968000"/>
            <a:ext cx="3622320" cy="1510920"/>
          </a:xfrm>
          <a:prstGeom prst="rect">
            <a:avLst/>
          </a:prstGeom>
          <a:solidFill>
            <a:schemeClr val="bg1">
              <a:alpha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80000" rIns="180000" tIns="180000" bIns="180000" anchor="ctr">
            <a:noAutofit/>
          </a:bodyPr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lang="cs-CZ" sz="2100" spc="-1" strike="noStrike">
                <a:solidFill>
                  <a:srgbClr val="000000"/>
                </a:solidFill>
                <a:latin typeface="Calibri"/>
                <a:ea typeface="DejaVu Sans"/>
              </a:rPr>
              <a:t>Seminář PSP, 10.6.2019</a:t>
            </a:r>
            <a:endParaRPr b="0" lang="cs-CZ" sz="21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lang="cs-CZ" sz="2100" spc="-1" strike="noStrike">
                <a:solidFill>
                  <a:srgbClr val="000000"/>
                </a:solidFill>
                <a:latin typeface="Calibri"/>
                <a:ea typeface="DejaVu Sans"/>
              </a:rPr>
              <a:t>Milan Hron, </a:t>
            </a:r>
            <a:endParaRPr b="0" lang="cs-CZ" sz="21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lang="cs-CZ" sz="2100" spc="-1" strike="noStrike">
                <a:solidFill>
                  <a:srgbClr val="000000"/>
                </a:solidFill>
                <a:latin typeface="Calibri"/>
                <a:ea typeface="DejaVu Sans"/>
              </a:rPr>
              <a:t>předseda PSB</a:t>
            </a:r>
            <a:endParaRPr b="0" lang="cs-CZ" sz="2100" spc="-1" strike="noStrike">
              <a:latin typeface="Arial"/>
            </a:endParaRPr>
          </a:p>
        </p:txBody>
      </p:sp>
      <p:pic>
        <p:nvPicPr>
          <p:cNvPr id="87" name="Obrázek 1" descr=""/>
          <p:cNvPicPr/>
          <p:nvPr/>
        </p:nvPicPr>
        <p:blipFill>
          <a:blip r:embed="rId2"/>
          <a:stretch/>
        </p:blipFill>
        <p:spPr>
          <a:xfrm>
            <a:off x="4140000" y="837000"/>
            <a:ext cx="1210320" cy="121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Poznáte naši kdysi nejhojnější domácí dřevinu?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Obrázek 2" descr=""/>
          <p:cNvPicPr/>
          <p:nvPr/>
        </p:nvPicPr>
        <p:blipFill>
          <a:blip r:embed="rId1"/>
          <a:stretch/>
        </p:blipFill>
        <p:spPr>
          <a:xfrm>
            <a:off x="0" y="857160"/>
            <a:ext cx="9142560" cy="5142240"/>
          </a:xfrm>
          <a:prstGeom prst="rect">
            <a:avLst/>
          </a:prstGeom>
          <a:ln w="0"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Kam přijde byť jednou za čas tlupa vysoké, neobstojí ani s velkým úsilím vypiplaná borovice.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brázek 2" descr=""/>
          <p:cNvPicPr/>
          <p:nvPr/>
        </p:nvPicPr>
        <p:blipFill>
          <a:blip r:embed="rId1"/>
          <a:stretch/>
        </p:blipFill>
        <p:spPr>
          <a:xfrm>
            <a:off x="0" y="857160"/>
            <a:ext cx="9142560" cy="5142240"/>
          </a:xfrm>
          <a:prstGeom prst="rect">
            <a:avLst/>
          </a:prstGeom>
          <a:ln w="0">
            <a:noFill/>
          </a:ln>
        </p:spPr>
      </p:pic>
      <p:pic>
        <p:nvPicPr>
          <p:cNvPr id="112" name="Obrázek 1" descr=""/>
          <p:cNvPicPr/>
          <p:nvPr/>
        </p:nvPicPr>
        <p:blipFill>
          <a:blip r:embed="rId2"/>
          <a:stretch/>
        </p:blipFill>
        <p:spPr>
          <a:xfrm>
            <a:off x="0" y="857160"/>
            <a:ext cx="9142560" cy="5142240"/>
          </a:xfrm>
          <a:prstGeom prst="rect">
            <a:avLst/>
          </a:prstGeom>
          <a:ln w="0"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Tyto jsou jen ohryzané, a některé dokonce nepoškozené…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rázek 3" descr=""/>
          <p:cNvPicPr/>
          <p:nvPr/>
        </p:nvPicPr>
        <p:blipFill>
          <a:blip r:embed="rId1"/>
          <a:stretch/>
        </p:blipFill>
        <p:spPr>
          <a:xfrm>
            <a:off x="0" y="857160"/>
            <a:ext cx="9142560" cy="5142240"/>
          </a:xfrm>
          <a:prstGeom prst="rect">
            <a:avLst/>
          </a:prstGeom>
          <a:ln w="0"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ale jen dočasně, a dopadají takto…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ázek 1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107640" y="5286240"/>
            <a:ext cx="3563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Smrk je bojovník“, říkávalo se. Ano, on to zranění zvěří třeba zacelí. Ale pod tím zaceleným zraněním už navždy bude hniloba.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Často jsou poškozeny všechny stromy v  porostní skupině.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107640" y="5286240"/>
            <a:ext cx="3995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Dospívající smrkový porost poškozený v minulosti ohryzem a loupáním kůry. Tady se konečně měly konečně začít vracet investice do porostu...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107640" y="5286240"/>
            <a:ext cx="3491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...ale nezačnou. V lepším případě bude porost předčasně smýcen a vlastník vydělá stěží na opětovné zalesnění.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80360" y="6237360"/>
            <a:ext cx="8783280" cy="619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Skutečně?</a:t>
            </a:r>
            <a:endParaRPr b="0" lang="cs-CZ" sz="36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80360" y="5760"/>
            <a:ext cx="878328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Sláva, máme řešení! A s dotací!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126" name="Obrázek 1" descr=""/>
          <p:cNvPicPr/>
          <p:nvPr/>
        </p:nvPicPr>
        <p:blipFill>
          <a:blip r:embed="rId1"/>
          <a:stretch/>
        </p:blipFill>
        <p:spPr>
          <a:xfrm>
            <a:off x="0" y="646200"/>
            <a:ext cx="9142560" cy="5587920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4000"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Když chceme obnovit jinak agresivní buk vedle bukového porostu, kam by napadal sám, postavíme oplocenku…?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Lesy se předčasně rozpadají a nezbývá, než je obnovovat – tady asi už ne smrkem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78560" y="190800"/>
            <a:ext cx="8783280" cy="704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Ano, opět s tím obtěžujeme.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89" name="Obrázek 1" descr=""/>
          <p:cNvPicPr/>
          <p:nvPr/>
        </p:nvPicPr>
        <p:blipFill>
          <a:blip r:embed="rId1"/>
          <a:stretch/>
        </p:blipFill>
        <p:spPr>
          <a:xfrm>
            <a:off x="90000" y="980640"/>
            <a:ext cx="8962920" cy="5041080"/>
          </a:xfrm>
          <a:prstGeom prst="rect">
            <a:avLst/>
          </a:prstGeom>
          <a:ln w="0"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212400" y="6023160"/>
            <a:ext cx="8783280" cy="704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Podívejte se, proč…</a:t>
            </a:r>
            <a:endParaRPr b="0" lang="cs-CZ" sz="3600" spc="-1" strike="noStrike"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178560" y="4464360"/>
            <a:ext cx="385236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 deklarovaná kvalita trofejí, ale zejména hodně zvěře.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To je skutečný cíl současné české myslivosti.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Čest výjimkám.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Dobrá snaha o obnovu za plotem jakžtakž vyšla, ale mimo oplocení – hrůza…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107640" y="5286240"/>
            <a:ext cx="3347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Za oplocením je evidentně lepší stanoviště, když to tak hezky roste. Nebo…?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rázek 2" descr=""/>
          <p:cNvPicPr/>
          <p:nvPr/>
        </p:nvPicPr>
        <p:blipFill>
          <a:blip r:embed="rId1"/>
          <a:stretch/>
        </p:blipFill>
        <p:spPr>
          <a:xfrm>
            <a:off x="108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07640" y="5286240"/>
            <a:ext cx="2987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Pořádek musí být. Vlevo buk rozhodně nechceme (smutný vtip),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stačí udělat jen jednu věc – neoplotit.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 1" descr=""/>
          <p:cNvPicPr/>
          <p:nvPr/>
        </p:nvPicPr>
        <p:blipFill>
          <a:blip r:embed="rId1"/>
          <a:stretch/>
        </p:blipFill>
        <p:spPr>
          <a:xfrm>
            <a:off x="0" y="-99360"/>
            <a:ext cx="9142560" cy="695592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1000"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Malebné, leč poněkud nákladné. A dlouhá léta hlídat, zda je to funkční, a patrně ještě jednou postavit. Hnije to.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955920"/>
          </a:xfrm>
          <a:prstGeom prst="rect">
            <a:avLst/>
          </a:prstGeom>
          <a:ln w="0"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Copak asi znamená to číslo na plotě? 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0" y="6000840"/>
            <a:ext cx="9142560" cy="84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281"/>
              </a:spcBef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alespoň o desítky procent snížili stavy zvěře (změna metodiky stanovení odlovu) a nechali působit sukcesi (odklad zalesnění)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41" name="Obrázek 1" descr=""/>
          <p:cNvPicPr/>
          <p:nvPr/>
        </p:nvPicPr>
        <p:blipFill>
          <a:blip r:embed="rId1"/>
          <a:stretch/>
        </p:blipFill>
        <p:spPr>
          <a:xfrm>
            <a:off x="0" y="857160"/>
            <a:ext cx="9142560" cy="5142240"/>
          </a:xfrm>
          <a:prstGeom prst="rect">
            <a:avLst/>
          </a:prstGeom>
          <a:ln w="0"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0" y="116640"/>
            <a:ext cx="914256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Co by se leckde stalo, pokud bychom…</a:t>
            </a:r>
            <a:endParaRPr b="0" lang="cs-CZ" sz="3200" spc="-1" strike="noStrike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107640" y="443700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1000"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Horská jeřábová smrčina – leckde jen smrčina, tady i jeřábová. Důležité pro koloběh živin, strukturu, biodiverzitu.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Obrázek 2" descr=""/>
          <p:cNvPicPr/>
          <p:nvPr/>
        </p:nvPicPr>
        <p:blipFill>
          <a:blip r:embed="rId1"/>
          <a:stretch/>
        </p:blipFill>
        <p:spPr>
          <a:xfrm>
            <a:off x="0" y="-7200"/>
            <a:ext cx="9142560" cy="696348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Listnáče jsou na většině stanovišť velmi konkurenceschopné – pokud je nespásá zvěř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Tady před pár lety na holé ploše nalétla jen bříza. Pod její ochranu byly dosázeny cílové dřeviny.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 borovice může minimálně v mládí odrůstat pod clonou přípravných dřevin.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79640" y="0"/>
            <a:ext cx="8783280" cy="619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Čeho lze dosáhnout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151" name="Obrázek 1" descr=""/>
          <p:cNvPicPr/>
          <p:nvPr/>
        </p:nvPicPr>
        <p:blipFill>
          <a:blip r:embed="rId1"/>
          <a:stretch/>
        </p:blipFill>
        <p:spPr>
          <a:xfrm>
            <a:off x="539640" y="620640"/>
            <a:ext cx="8063280" cy="475092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0" y="5358240"/>
            <a:ext cx="9142560" cy="1498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"/>
          <p:cNvSpPr/>
          <p:nvPr/>
        </p:nvSpPr>
        <p:spPr>
          <a:xfrm>
            <a:off x="2166840" y="5591160"/>
            <a:ext cx="46000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 nižšími stavy zvěře</a:t>
            </a:r>
            <a:endParaRPr b="0" lang="cs-CZ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 lepší legislativou</a:t>
            </a:r>
            <a:endParaRPr b="0" lang="cs-CZ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za pouhých dvacet let</a:t>
            </a: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178560" y="190800"/>
            <a:ext cx="8783280" cy="704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Ano, opět s tím obtěžujeme.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212400" y="6023160"/>
            <a:ext cx="8783280" cy="704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Podívejte se, proč…</a:t>
            </a:r>
            <a:endParaRPr b="0" lang="cs-CZ" sz="4400" spc="-1" strike="noStrike">
              <a:latin typeface="Arial"/>
            </a:endParaRPr>
          </a:p>
        </p:txBody>
      </p:sp>
      <p:pic>
        <p:nvPicPr>
          <p:cNvPr id="94" name="Obrázek 2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107640" y="5286240"/>
            <a:ext cx="3563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Cokoliv, co neroste za stále funkčním plotem, nebude dříví, ale maximálně „biomasa“.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400" spc="-1" strike="noStrike">
                <a:solidFill>
                  <a:srgbClr val="000000"/>
                </a:solidFill>
                <a:latin typeface="Arial"/>
                <a:ea typeface="DejaVu Sans"/>
              </a:rPr>
              <a:t>Opakovaně okusovaný javor klen.</a:t>
            </a:r>
            <a:endParaRPr b="0" lang="cs-CZ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Častý výchozí stav porostů. Zde cca třicetiletá smrčina, dokonce řádně vychovávaná.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rázek 1" descr=""/>
          <p:cNvPicPr/>
          <p:nvPr/>
        </p:nvPicPr>
        <p:blipFill>
          <a:blip r:embed="rId1"/>
          <a:stretch/>
        </p:blipFill>
        <p:spPr>
          <a:xfrm>
            <a:off x="0" y="398160"/>
            <a:ext cx="9142560" cy="609444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107640" y="5286240"/>
            <a:ext cx="3563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Rozvolnění porostu (zde celkem pozdě, ale přece) způsobí nástup další generace lesa. Jedle musela být před zvěří ochráněna nátěrem.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Obrázek 2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 pod jehličnatý druhově chudší porost se dokáže přirozená obnova dostat, má-li čas.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Obrázek 1" descr=""/>
          <p:cNvPicPr/>
          <p:nvPr/>
        </p:nvPicPr>
        <p:blipFill>
          <a:blip r:embed="rId1"/>
          <a:stretch/>
        </p:blipFill>
        <p:spPr>
          <a:xfrm>
            <a:off x="0" y="380880"/>
            <a:ext cx="9142560" cy="6094440"/>
          </a:xfrm>
          <a:prstGeom prst="rect">
            <a:avLst/>
          </a:prstGeom>
          <a:ln w="0"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Přechod k trvalému lesu pokračuje. Rýsuje se střední stromová etáž.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07640" y="5286240"/>
            <a:ext cx="3275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Postupně sklízená horní etáž je rychle nahrazována díky dynamickému rozvoji etáže spodní.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 nárostů smrku dokáží odrůst i jednotlivé jedle. Zvěř je přítomná, ale ne fatálně přemnožená.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Obrázek 2" descr=""/>
          <p:cNvPicPr/>
          <p:nvPr/>
        </p:nvPicPr>
        <p:blipFill>
          <a:blip r:embed="rId1"/>
          <a:stretch/>
        </p:blipFill>
        <p:spPr>
          <a:xfrm>
            <a:off x="0" y="380880"/>
            <a:ext cx="9142560" cy="6094440"/>
          </a:xfrm>
          <a:prstGeom prst="rect">
            <a:avLst/>
          </a:prstGeom>
          <a:ln w="0"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Méně stabilní složky horní etáže jsou hospodářsky využity, nakonec zůstává to nejstabilnější.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Tady už se jedle prosadí sama (pokud nepřijdou jeleni…)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Obrázek 2" descr=""/>
          <p:cNvPicPr/>
          <p:nvPr/>
        </p:nvPicPr>
        <p:blipFill>
          <a:blip r:embed="rId1"/>
          <a:stretch/>
        </p:blipFill>
        <p:spPr>
          <a:xfrm>
            <a:off x="0" y="380880"/>
            <a:ext cx="9142560" cy="609444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107640" y="5286240"/>
            <a:ext cx="3707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Zde se hospodaří! Každých pět let se několika stromy vytěží, co zde narostlo. Takovou těžbu v lese skoro nepoznáte – les je stále stejný.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Obrázek 1" descr=""/>
          <p:cNvPicPr/>
          <p:nvPr/>
        </p:nvPicPr>
        <p:blipFill>
          <a:blip r:embed="rId1"/>
          <a:stretch/>
        </p:blipFill>
        <p:spPr>
          <a:xfrm>
            <a:off x="0" y="380880"/>
            <a:ext cx="9142560" cy="609444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Směs dřevin dlouho dává hospodáři možnost se přizpůsobit vnějším podmínkám.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Obrázek 1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107640" y="5286240"/>
            <a:ext cx="4283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Mnoho let soustavného okusu, investic vlastníka do nátěrů a oplocení, nebo rezignace.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400" spc="-1" strike="noStrike">
                <a:solidFill>
                  <a:srgbClr val="000000"/>
                </a:solidFill>
                <a:latin typeface="Arial"/>
                <a:ea typeface="DejaVu Sans"/>
              </a:rPr>
              <a:t>Opakovaně okusovaný buk</a:t>
            </a:r>
            <a:endParaRPr b="0" lang="cs-CZ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Obrázek 2" descr=""/>
          <p:cNvPicPr/>
          <p:nvPr/>
        </p:nvPicPr>
        <p:blipFill>
          <a:blip r:embed="rId1"/>
          <a:stretch/>
        </p:blipFill>
        <p:spPr>
          <a:xfrm>
            <a:off x="0" y="476640"/>
            <a:ext cx="9142560" cy="5975280"/>
          </a:xfrm>
          <a:prstGeom prst="rect">
            <a:avLst/>
          </a:prstGeom>
          <a:ln w="0"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Nebude toto lepší zdroj příjmů vlastníků lesa? Stabilní, zdravý, setrvalý les, stále přirůstající…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Obrázek 1" descr=""/>
          <p:cNvPicPr/>
          <p:nvPr/>
        </p:nvPicPr>
        <p:blipFill>
          <a:blip r:embed="rId1"/>
          <a:stretch/>
        </p:blipFill>
        <p:spPr>
          <a:xfrm>
            <a:off x="0" y="380880"/>
            <a:ext cx="9142560" cy="6094440"/>
          </a:xfrm>
          <a:prstGeom prst="rect">
            <a:avLst/>
          </a:prstGeom>
          <a:ln w="0"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plnící funkce produkční…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ekostabilizační…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Obrázek 1" descr=""/>
          <p:cNvPicPr/>
          <p:nvPr/>
        </p:nvPicPr>
        <p:blipFill>
          <a:blip r:embed="rId1"/>
          <a:stretch/>
        </p:blipFill>
        <p:spPr>
          <a:xfrm>
            <a:off x="0" y="476640"/>
            <a:ext cx="9142560" cy="5975280"/>
          </a:xfrm>
          <a:prstGeom prst="rect">
            <a:avLst/>
          </a:prstGeom>
          <a:ln w="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chránící biodiverzitu (a tím i sám sebe)?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Obrázek 2" descr=""/>
          <p:cNvPicPr/>
          <p:nvPr/>
        </p:nvPicPr>
        <p:blipFill>
          <a:blip r:embed="rId1"/>
          <a:stretch/>
        </p:blipFill>
        <p:spPr>
          <a:xfrm>
            <a:off x="0" y="476640"/>
            <a:ext cx="9142560" cy="590328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107640" y="5286240"/>
            <a:ext cx="341928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Pokud bude z nějakých důvodů v budoucnu potřeba, takto bohatá struktura se zase dá zjednodušit. Opačně to trvá výrazně déle.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Obrázek 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560"/>
          </a:xfrm>
          <a:prstGeom prst="rect">
            <a:avLst/>
          </a:prstGeom>
          <a:ln w="0"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 toto je ale dobrý výsledek – nebo spíš dobrý začátek.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Obrázek 2" descr=""/>
          <p:cNvPicPr/>
          <p:nvPr/>
        </p:nvPicPr>
        <p:blipFill>
          <a:blip r:embed="rId1"/>
          <a:stretch/>
        </p:blipFill>
        <p:spPr>
          <a:xfrm>
            <a:off x="0" y="3171240"/>
            <a:ext cx="4390920" cy="269172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2" descr=""/>
          <p:cNvPicPr/>
          <p:nvPr/>
        </p:nvPicPr>
        <p:blipFill>
          <a:blip r:embed="rId2"/>
          <a:stretch/>
        </p:blipFill>
        <p:spPr>
          <a:xfrm>
            <a:off x="3179160" y="3206520"/>
            <a:ext cx="1211400" cy="122400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4536000" y="3345840"/>
            <a:ext cx="4601520" cy="22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Vytvořeno za účelem seznámení veřejnosti s potřebami lesa, k volnému šíření. 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Doplňující informace k prezentaci u autora: Milan Hron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predseda@prosilvabohemica.cz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tel. 608 88 55 25, 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  <a:ea typeface="DejaVu Sans"/>
              </a:rPr>
              <a:t>s využitím fotografií Milana Košuliče a Jana Dudy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  <a:ea typeface="DejaVu Sans"/>
              </a:rPr>
              <a:t>11.6.2019</a:t>
            </a:r>
            <a:endParaRPr b="0" lang="cs-CZ" sz="14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4464000" y="3171240"/>
            <a:ext cx="4680000" cy="26917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3"/>
          <p:cNvSpPr/>
          <p:nvPr/>
        </p:nvSpPr>
        <p:spPr>
          <a:xfrm>
            <a:off x="0" y="3171240"/>
            <a:ext cx="4390920" cy="26917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4"/>
          <p:cNvSpPr/>
          <p:nvPr/>
        </p:nvSpPr>
        <p:spPr>
          <a:xfrm>
            <a:off x="2051640" y="6091200"/>
            <a:ext cx="47509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cs-CZ" sz="2800" spc="-1" strike="noStrike" u="sng">
                <a:solidFill>
                  <a:srgbClr val="002060"/>
                </a:solidFill>
                <a:uFillTx/>
                <a:latin typeface="Arial"/>
                <a:ea typeface="DejaVu Sans"/>
              </a:rPr>
              <a:t>www.prosilvabohemica.cz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3960" y="11520"/>
            <a:ext cx="9218880" cy="313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cs-CZ" sz="2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Prohlášení</a:t>
            </a:r>
            <a:endParaRPr b="0" lang="cs-CZ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Fotografie jsou převážně z českých lesů. Ano, je to účelový,</a:t>
            </a:r>
            <a:endParaRPr b="0" lang="cs-CZ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demonstrační výběr. Ale totéž vám ukážeme v každém kraji,</a:t>
            </a:r>
            <a:endParaRPr b="0" lang="cs-CZ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kde si řeknete. Takto ovlivňujeme cca 4% lesů. Hodně, nebo málo?</a:t>
            </a:r>
            <a:endParaRPr b="0" lang="cs-CZ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Umí to nestátní i státní lesníci. Mnoho z nás jsou zároveň</a:t>
            </a:r>
            <a:endParaRPr b="0" lang="cs-CZ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myslivci. Nechceme zvěř vybít, </a:t>
            </a:r>
            <a:r>
              <a:rPr b="1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stačí alespoň dočasné snížení </a:t>
            </a:r>
            <a:endParaRPr b="0" lang="cs-CZ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stavů na legislativou požadovanou úroveň. Nic víc.</a:t>
            </a: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9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brázek 2" descr=""/>
          <p:cNvPicPr/>
          <p:nvPr/>
        </p:nvPicPr>
        <p:blipFill>
          <a:blip r:embed="rId1"/>
          <a:stretch/>
        </p:blipFill>
        <p:spPr>
          <a:xfrm>
            <a:off x="0" y="3387240"/>
            <a:ext cx="4390920" cy="26917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2" descr=""/>
          <p:cNvPicPr/>
          <p:nvPr/>
        </p:nvPicPr>
        <p:blipFill>
          <a:blip r:embed="rId2"/>
          <a:stretch/>
        </p:blipFill>
        <p:spPr>
          <a:xfrm>
            <a:off x="3179160" y="3386520"/>
            <a:ext cx="1211400" cy="1224000"/>
          </a:xfrm>
          <a:prstGeom prst="rect">
            <a:avLst/>
          </a:prstGeom>
          <a:ln w="0"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4752000" y="3357000"/>
            <a:ext cx="4377600" cy="292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0000">
              <a:lnSpc>
                <a:spcPct val="100000"/>
              </a:lnSpc>
            </a:pPr>
            <a:r>
              <a:rPr b="1" lang="cs-CZ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Pro Silva Bohemica</a:t>
            </a:r>
            <a:endParaRPr b="0" lang="cs-CZ" sz="24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největší pobočný spolek České lesnické společnosti</a:t>
            </a:r>
            <a:endParaRPr b="0" lang="cs-CZ" sz="1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více než dvacet let pěstění lesů s využitím přírodních procesů</a:t>
            </a:r>
            <a:endParaRPr b="0" lang="cs-CZ" sz="1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produkce a kvalita dříví</a:t>
            </a:r>
            <a:endParaRPr b="0" lang="cs-CZ" sz="1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nízkonákladovost</a:t>
            </a:r>
            <a:endParaRPr b="0" lang="cs-CZ" sz="1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biodiverzita jako podmínka udržení stability a produkce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4464000" y="3384000"/>
            <a:ext cx="4678560" cy="26917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0" y="3387240"/>
            <a:ext cx="4390920" cy="26917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4"/>
          <p:cNvSpPr/>
          <p:nvPr/>
        </p:nvSpPr>
        <p:spPr>
          <a:xfrm>
            <a:off x="2123640" y="6224400"/>
            <a:ext cx="46069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cs-CZ" sz="2800" spc="-1" strike="noStrike" u="sng">
                <a:solidFill>
                  <a:srgbClr val="002060"/>
                </a:solidFill>
                <a:uFillTx/>
                <a:latin typeface="Arial"/>
                <a:ea typeface="DejaVu Sans"/>
              </a:rPr>
              <a:t>www.prosilvabohemica.cz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371880" y="404640"/>
            <a:ext cx="8338680" cy="277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Otázky na závěr:</a:t>
            </a:r>
            <a:endParaRPr b="0" lang="cs-CZ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8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 je v ohrožení – zvěř, nebo les?</a:t>
            </a:r>
            <a:endParaRPr b="0" lang="cs-CZ" sz="24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 jsme dosud udělali jinak než dřív pro budoucnost lesa?</a:t>
            </a:r>
            <a:endParaRPr b="0" lang="cs-CZ" sz="24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 je třeba především změnit v legislativě?</a:t>
            </a:r>
            <a:endParaRPr b="0" lang="cs-CZ" sz="24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Kdo má motivaci tyto změny prosadit?</a:t>
            </a:r>
            <a:endParaRPr b="0" lang="cs-CZ" sz="2400" spc="-1" strike="noStrike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  <a:ea typeface="DejaVu Sans"/>
              </a:rPr>
              <a:t>A kdo je bude prosazovat teď? Nebo zase počkáme?</a:t>
            </a:r>
            <a:endParaRPr b="0" lang="cs-CZ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Obrázek 2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Zcela imunní není ani nejoblíbenější lesníkova dřevina - smrk.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Obrázek 1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 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natož dub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Obrázek 2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Obrázek 1" descr=""/>
          <p:cNvPicPr/>
          <p:nvPr/>
        </p:nvPicPr>
        <p:blipFill>
          <a:blip r:embed="rId1"/>
          <a:stretch/>
        </p:blipFill>
        <p:spPr>
          <a:xfrm>
            <a:off x="2006280" y="0"/>
            <a:ext cx="5130000" cy="6856560"/>
          </a:xfrm>
          <a:prstGeom prst="rect">
            <a:avLst/>
          </a:prstGeom>
          <a:ln w="0"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107640" y="532908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Vytloukání je častým druhem poškození.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3d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Obrázek 2" descr=""/>
          <p:cNvPicPr/>
          <p:nvPr/>
        </p:nvPicPr>
        <p:blipFill>
          <a:blip r:embed="rId1"/>
          <a:stretch/>
        </p:blipFill>
        <p:spPr>
          <a:xfrm>
            <a:off x="0" y="7920"/>
            <a:ext cx="9142560" cy="6840720"/>
          </a:xfrm>
          <a:prstGeom prst="rect">
            <a:avLst/>
          </a:prstGeom>
          <a:ln w="0"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107640" y="5286240"/>
            <a:ext cx="2734920" cy="1438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nebo jasan a další listnáče.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14163</TotalTime>
  <Application>LibreOffice/7.0.3.1$Windows_X86_64 LibreOffice_project/d7547858d014d4cf69878db179d326fc3483e082</Application>
  <Words>900</Words>
  <Paragraphs>128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2010-03-07T18:33:35Z</dcterms:created>
  <dc:creator>Jiurka</dc:creator>
  <dc:description/>
  <dc:language>cs-CZ</dc:language>
  <cp:lastModifiedBy>Milan Košulič</cp:lastModifiedBy>
  <cp:lastPrinted>2019-05-15T12:37:42Z</cp:lastPrinted>
  <dcterms:modified xsi:type="dcterms:W3CDTF">2021-04-21T14:39:40Z</dcterms:modified>
  <cp:revision>734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43</vt:i4>
  </property>
  <property fmtid="{D5CDD505-2E9C-101B-9397-08002B2CF9AE}" pid="8" name="PresentationFormat">
    <vt:lpwstr>Předvádění na obrazovce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47</vt:i4>
  </property>
</Properties>
</file>